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8"/>
  </p:notesMasterIdLst>
  <p:sldIdLst>
    <p:sldId id="256" r:id="rId2"/>
    <p:sldId id="270" r:id="rId3"/>
    <p:sldId id="258" r:id="rId4"/>
    <p:sldId id="268" r:id="rId5"/>
    <p:sldId id="271" r:id="rId6"/>
    <p:sldId id="259" r:id="rId7"/>
    <p:sldId id="257" r:id="rId8"/>
    <p:sldId id="269" r:id="rId9"/>
    <p:sldId id="272" r:id="rId10"/>
    <p:sldId id="273" r:id="rId11"/>
    <p:sldId id="274" r:id="rId12"/>
    <p:sldId id="264" r:id="rId13"/>
    <p:sldId id="275" r:id="rId14"/>
    <p:sldId id="276" r:id="rId15"/>
    <p:sldId id="266"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0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65B7F1-5133-744E-AFC9-1B84428BFCD1}" type="datetimeFigureOut">
              <a:rPr lang="en-US" smtClean="0"/>
              <a:t>4/29/2019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78A2A2-808F-8A4E-ADEC-C63A83CAEC01}" type="slidenum">
              <a:rPr lang="en-US" smtClean="0"/>
              <a:t>‹#›</a:t>
            </a:fld>
            <a:endParaRPr lang="en-US"/>
          </a:p>
        </p:txBody>
      </p:sp>
    </p:spTree>
    <p:extLst>
      <p:ext uri="{BB962C8B-B14F-4D97-AF65-F5344CB8AC3E}">
        <p14:creationId xmlns:p14="http://schemas.microsoft.com/office/powerpoint/2010/main" val="24210074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ssets.documentcloud.org/documents/5778624/Immig-Assumption.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latimes.com/business/hiltzik/la-fi-hiltzik-gillibrand-social-security-20190322-story.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www.census.gov</a:t>
            </a:r>
            <a:r>
              <a:rPr lang="en-US" dirty="0" smtClean="0"/>
              <a:t>/</a:t>
            </a:r>
            <a:r>
              <a:rPr lang="en-US" dirty="0" err="1" smtClean="0"/>
              <a:t>quickfacts</a:t>
            </a:r>
            <a:r>
              <a:rPr lang="en-US" dirty="0" smtClean="0"/>
              <a:t>/fact/table/de/PST045218</a:t>
            </a:r>
            <a:endParaRPr lang="en-US" dirty="0"/>
          </a:p>
        </p:txBody>
      </p:sp>
      <p:sp>
        <p:nvSpPr>
          <p:cNvPr id="4" name="Slide Number Placeholder 3"/>
          <p:cNvSpPr>
            <a:spLocks noGrp="1"/>
          </p:cNvSpPr>
          <p:nvPr>
            <p:ph type="sldNum" sz="quarter" idx="10"/>
          </p:nvPr>
        </p:nvSpPr>
        <p:spPr/>
        <p:txBody>
          <a:bodyPr/>
          <a:lstStyle/>
          <a:p>
            <a:fld id="{3778A2A2-808F-8A4E-ADEC-C63A83CAEC01}" type="slidenum">
              <a:rPr lang="en-US" smtClean="0"/>
              <a:t>3</a:t>
            </a:fld>
            <a:endParaRPr lang="en-US"/>
          </a:p>
        </p:txBody>
      </p:sp>
    </p:spTree>
    <p:extLst>
      <p:ext uri="{BB962C8B-B14F-4D97-AF65-F5344CB8AC3E}">
        <p14:creationId xmlns:p14="http://schemas.microsoft.com/office/powerpoint/2010/main" val="366257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http://</a:t>
            </a:r>
            <a:r>
              <a:rPr lang="en-US" sz="1200" kern="1200" dirty="0" err="1" smtClean="0">
                <a:solidFill>
                  <a:schemeClr val="tx1"/>
                </a:solidFill>
                <a:latin typeface="+mn-lt"/>
                <a:ea typeface="+mn-ea"/>
                <a:cs typeface="+mn-cs"/>
              </a:rPr>
              <a:t>dakotafreepress.com</a:t>
            </a:r>
            <a:r>
              <a:rPr lang="en-US" sz="1200" kern="1200" dirty="0" smtClean="0">
                <a:solidFill>
                  <a:schemeClr val="tx1"/>
                </a:solidFill>
                <a:latin typeface="+mn-lt"/>
                <a:ea typeface="+mn-ea"/>
                <a:cs typeface="+mn-cs"/>
              </a:rPr>
              <a:t>/2019/04/02/gillibrand-immigration-good-for-social-security-republicans-closing-border-bad-for-economy/</a:t>
            </a:r>
          </a:p>
          <a:p>
            <a:r>
              <a:rPr lang="en-US" sz="1200" kern="1200" dirty="0" smtClean="0">
                <a:solidFill>
                  <a:schemeClr val="tx1"/>
                </a:solidFill>
                <a:latin typeface="+mn-lt"/>
                <a:ea typeface="+mn-ea"/>
                <a:cs typeface="+mn-cs"/>
              </a:rPr>
              <a:t>We can see the effect in the annual fiscal estimates of the Social Security trustees. The trustees typically issue three 75-year projections — a best-case, worst-case and middle-of-the-road scenario. The third one is the projection that generally gets headlines each spring when the trustees report is issued.</a:t>
            </a:r>
          </a:p>
          <a:p>
            <a:r>
              <a:rPr lang="en-US" sz="1200" kern="1200" dirty="0" smtClean="0">
                <a:solidFill>
                  <a:schemeClr val="tx1"/>
                </a:solidFill>
                <a:latin typeface="+mn-lt"/>
                <a:ea typeface="+mn-ea"/>
                <a:cs typeface="+mn-cs"/>
              </a:rPr>
              <a:t>One of the major factors distinguishing these projections from one another is their </a:t>
            </a:r>
            <a:r>
              <a:rPr lang="en-US" sz="1200" b="1" kern="1200" dirty="0" smtClean="0">
                <a:solidFill>
                  <a:schemeClr val="tx1"/>
                </a:solidFill>
                <a:latin typeface="+mn-lt"/>
                <a:ea typeface="+mn-ea"/>
                <a:cs typeface="+mn-cs"/>
                <a:hlinkClick r:id="rId3"/>
              </a:rPr>
              <a:t>estimate of immigration; the more, the better.</a:t>
            </a:r>
          </a:p>
          <a:p>
            <a:r>
              <a:rPr lang="en-US" sz="1200" kern="1200" dirty="0" smtClean="0">
                <a:solidFill>
                  <a:schemeClr val="tx1"/>
                </a:solidFill>
                <a:latin typeface="+mn-lt"/>
                <a:ea typeface="+mn-ea"/>
                <a:cs typeface="+mn-cs"/>
              </a:rPr>
              <a:t>In the 2018 report, for instance, the trustees based their middle estimate on net immigration averaging about 1.3 million people per year through 2095, including about 484,000 unauthorized immigrants. That’s not far from the average in recent years, according to Social Security’s estimates. This yields the familiar prediction that the program’s trust fund, or reserve, will run out in 2034, at which point benefits may have to be cut by about one-fourth.</a:t>
            </a:r>
          </a:p>
          <a:p>
            <a:r>
              <a:rPr lang="en-US" sz="1200" kern="1200" dirty="0" smtClean="0">
                <a:solidFill>
                  <a:schemeClr val="tx1"/>
                </a:solidFill>
                <a:latin typeface="+mn-lt"/>
                <a:ea typeface="+mn-ea"/>
                <a:cs typeface="+mn-cs"/>
              </a:rPr>
              <a:t>In the worst-case scenario, labeled “high-cost” in the trustees’ report, net immigration averages only 950,000 per year, including about 356,000 net unauthorized immigrants. That results in the trust fund running out sooner, in 2030.</a:t>
            </a:r>
          </a:p>
          <a:p>
            <a:r>
              <a:rPr lang="en-US" sz="1200" kern="1200" dirty="0" smtClean="0">
                <a:solidFill>
                  <a:schemeClr val="tx1"/>
                </a:solidFill>
                <a:latin typeface="+mn-lt"/>
                <a:ea typeface="+mn-ea"/>
                <a:cs typeface="+mn-cs"/>
              </a:rPr>
              <a:t>But in the best-case (“low-cost”) scenario, net immigration averages 1.6 million per year, including 607,000 unauthorized immigrants. That puts the trust fund solidly in the black, without changes in taxes or benefits, for at least the next 75 years.</a:t>
            </a:r>
          </a:p>
          <a:p>
            <a:r>
              <a:rPr lang="en-US" sz="1200" kern="1200" dirty="0" smtClean="0">
                <a:solidFill>
                  <a:schemeClr val="tx1"/>
                </a:solidFill>
                <a:latin typeface="+mn-lt"/>
                <a:ea typeface="+mn-ea"/>
                <a:cs typeface="+mn-cs"/>
              </a:rPr>
              <a:t>In summary, then, for an aging country such as the United States, immigration is an economic necessity. Kirsten </a:t>
            </a:r>
            <a:r>
              <a:rPr lang="en-US" sz="1200" kern="1200" dirty="0" err="1" smtClean="0">
                <a:solidFill>
                  <a:schemeClr val="tx1"/>
                </a:solidFill>
                <a:latin typeface="+mn-lt"/>
                <a:ea typeface="+mn-ea"/>
                <a:cs typeface="+mn-cs"/>
              </a:rPr>
              <a:t>Gillibrand</a:t>
            </a:r>
            <a:r>
              <a:rPr lang="en-US" sz="1200" kern="1200" dirty="0" smtClean="0">
                <a:solidFill>
                  <a:schemeClr val="tx1"/>
                </a:solidFill>
                <a:latin typeface="+mn-lt"/>
                <a:ea typeface="+mn-ea"/>
                <a:cs typeface="+mn-cs"/>
              </a:rPr>
              <a:t> was speaking up not only for a humane and fair immigration policy, but an economically sustainable policy [Michael </a:t>
            </a:r>
            <a:r>
              <a:rPr lang="en-US" sz="1200" kern="1200" dirty="0" err="1" smtClean="0">
                <a:solidFill>
                  <a:schemeClr val="tx1"/>
                </a:solidFill>
                <a:latin typeface="+mn-lt"/>
                <a:ea typeface="+mn-ea"/>
                <a:cs typeface="+mn-cs"/>
              </a:rPr>
              <a:t>Hiltzik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hlinkClick r:id="rId4"/>
              </a:rPr>
              <a:t>Fox News Freaks Out over Kirsten Gillibrand’s Comments on Immigrants and Social Security—But She’s Right,” </a:t>
            </a:r>
            <a:r>
              <a:rPr lang="en-US" sz="1200" b="1" i="1" kern="1200" dirty="0" smtClean="0">
                <a:solidFill>
                  <a:schemeClr val="tx1"/>
                </a:solidFill>
                <a:latin typeface="+mn-lt"/>
                <a:ea typeface="+mn-ea"/>
                <a:cs typeface="+mn-cs"/>
                <a:hlinkClick r:id="rId4"/>
              </a:rPr>
              <a:t>Los Angeles Times</a:t>
            </a:r>
            <a:r>
              <a:rPr lang="en-US" sz="1200" b="1" i="0" kern="1200" dirty="0" smtClean="0">
                <a:solidFill>
                  <a:schemeClr val="tx1"/>
                </a:solidFill>
                <a:latin typeface="+mn-lt"/>
                <a:ea typeface="+mn-ea"/>
                <a:cs typeface="+mn-cs"/>
                <a:hlinkClick r:id="rId4"/>
              </a:rPr>
              <a:t>, 2019.03.22].</a:t>
            </a:r>
            <a:endParaRPr lang="en-US" dirty="0"/>
          </a:p>
        </p:txBody>
      </p:sp>
      <p:sp>
        <p:nvSpPr>
          <p:cNvPr id="4" name="Slide Number Placeholder 3"/>
          <p:cNvSpPr>
            <a:spLocks noGrp="1"/>
          </p:cNvSpPr>
          <p:nvPr>
            <p:ph type="sldNum" sz="quarter" idx="10"/>
          </p:nvPr>
        </p:nvSpPr>
        <p:spPr/>
        <p:txBody>
          <a:bodyPr/>
          <a:lstStyle/>
          <a:p>
            <a:fld id="{3778A2A2-808F-8A4E-ADEC-C63A83CAEC01}" type="slidenum">
              <a:rPr lang="en-US" smtClean="0"/>
              <a:t>4</a:t>
            </a:fld>
            <a:endParaRPr lang="en-US"/>
          </a:p>
        </p:txBody>
      </p:sp>
    </p:spTree>
    <p:extLst>
      <p:ext uri="{BB962C8B-B14F-4D97-AF65-F5344CB8AC3E}">
        <p14:creationId xmlns:p14="http://schemas.microsoft.com/office/powerpoint/2010/main" val="426115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They are disproportionally represented in the outdoor landscaping, agricultural and construction sectors of the economy.</a:t>
            </a:r>
          </a:p>
          <a:p>
            <a:endParaRPr lang="en-US" dirty="0"/>
          </a:p>
        </p:txBody>
      </p:sp>
      <p:sp>
        <p:nvSpPr>
          <p:cNvPr id="4" name="Slide Number Placeholder 3"/>
          <p:cNvSpPr>
            <a:spLocks noGrp="1"/>
          </p:cNvSpPr>
          <p:nvPr>
            <p:ph type="sldNum" sz="quarter" idx="10"/>
          </p:nvPr>
        </p:nvSpPr>
        <p:spPr/>
        <p:txBody>
          <a:bodyPr/>
          <a:lstStyle/>
          <a:p>
            <a:fld id="{3778A2A2-808F-8A4E-ADEC-C63A83CAEC01}" type="slidenum">
              <a:rPr lang="en-US" smtClean="0"/>
              <a:t>10</a:t>
            </a:fld>
            <a:endParaRPr lang="en-US"/>
          </a:p>
        </p:txBody>
      </p:sp>
    </p:spTree>
    <p:extLst>
      <p:ext uri="{BB962C8B-B14F-4D97-AF65-F5344CB8AC3E}">
        <p14:creationId xmlns:p14="http://schemas.microsoft.com/office/powerpoint/2010/main" val="115290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286844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35A9C-FF6B-43F7-90A3-A6D0A00FC82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4101992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1699427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1624881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477385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981634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483813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477271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788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36459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35A9C-FF6B-43F7-90A3-A6D0A00FC82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84116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235A9C-FF6B-43F7-90A3-A6D0A00FC82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112112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35A9C-FF6B-43F7-90A3-A6D0A00FC82E}"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304452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235A9C-FF6B-43F7-90A3-A6D0A00FC82E}"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73345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35A9C-FF6B-43F7-90A3-A6D0A00FC82E}"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67641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35A9C-FF6B-43F7-90A3-A6D0A00FC82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270081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35A9C-FF6B-43F7-90A3-A6D0A00FC82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A601A-04D4-476A-ADEF-50C9B47AC0F6}" type="slidenum">
              <a:rPr lang="en-US" smtClean="0"/>
              <a:t>‹#›</a:t>
            </a:fld>
            <a:endParaRPr lang="en-US"/>
          </a:p>
        </p:txBody>
      </p:sp>
    </p:spTree>
    <p:extLst>
      <p:ext uri="{BB962C8B-B14F-4D97-AF65-F5344CB8AC3E}">
        <p14:creationId xmlns:p14="http://schemas.microsoft.com/office/powerpoint/2010/main" val="339528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8235A9C-FF6B-43F7-90A3-A6D0A00FC82E}" type="datetimeFigureOut">
              <a:rPr lang="en-US" smtClean="0"/>
              <a:t>4/29/2019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47A601A-04D4-476A-ADEF-50C9B47AC0F6}" type="slidenum">
              <a:rPr lang="en-US" smtClean="0"/>
              <a:t>‹#›</a:t>
            </a:fld>
            <a:endParaRPr lang="en-US"/>
          </a:p>
        </p:txBody>
      </p:sp>
    </p:spTree>
    <p:extLst>
      <p:ext uri="{BB962C8B-B14F-4D97-AF65-F5344CB8AC3E}">
        <p14:creationId xmlns:p14="http://schemas.microsoft.com/office/powerpoint/2010/main" val="62330361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Immigration Status and Rights in Fair Housing</a:t>
            </a:r>
            <a:br>
              <a:rPr lang="en-US" dirty="0"/>
            </a:br>
            <a:endParaRPr lang="en-US" dirty="0"/>
          </a:p>
        </p:txBody>
      </p:sp>
      <p:sp>
        <p:nvSpPr>
          <p:cNvPr id="3" name="Subtitle 2"/>
          <p:cNvSpPr>
            <a:spLocks noGrp="1"/>
          </p:cNvSpPr>
          <p:nvPr>
            <p:ph type="subTitle" idx="1"/>
          </p:nvPr>
        </p:nvSpPr>
        <p:spPr/>
        <p:txBody>
          <a:bodyPr/>
          <a:lstStyle/>
          <a:p>
            <a:r>
              <a:rPr lang="en-US" dirty="0" smtClean="0"/>
              <a:t>Charito Calvachi-Mateyko, J.D./M.A.C.T.</a:t>
            </a:r>
          </a:p>
          <a:p>
            <a:r>
              <a:rPr lang="en-US" dirty="0" smtClean="0"/>
              <a:t>Coordinator, Delaware Civil Rights Coalition</a:t>
            </a:r>
            <a:endParaRPr lang="en-US" dirty="0"/>
          </a:p>
        </p:txBody>
      </p:sp>
    </p:spTree>
    <p:extLst>
      <p:ext uri="{BB962C8B-B14F-4D97-AF65-F5344CB8AC3E}">
        <p14:creationId xmlns:p14="http://schemas.microsoft.com/office/powerpoint/2010/main" val="3139477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 effects</a:t>
            </a:r>
            <a:endParaRPr lang="en-US" dirty="0"/>
          </a:p>
        </p:txBody>
      </p:sp>
      <p:sp>
        <p:nvSpPr>
          <p:cNvPr id="3" name="Content Placeholder 2"/>
          <p:cNvSpPr>
            <a:spLocks noGrp="1"/>
          </p:cNvSpPr>
          <p:nvPr>
            <p:ph idx="1"/>
          </p:nvPr>
        </p:nvSpPr>
        <p:spPr/>
        <p:txBody>
          <a:bodyPr>
            <a:normAutofit/>
          </a:bodyPr>
          <a:lstStyle/>
          <a:p>
            <a:pPr lvl="0"/>
            <a:r>
              <a:rPr lang="en-US" dirty="0"/>
              <a:t>Latinos paid high rental prices for inadequate </a:t>
            </a:r>
            <a:r>
              <a:rPr lang="en-US" dirty="0" smtClean="0"/>
              <a:t>housing</a:t>
            </a:r>
            <a:endParaRPr lang="en-US" dirty="0"/>
          </a:p>
          <a:p>
            <a:pPr lvl="0"/>
            <a:r>
              <a:rPr lang="en-US" dirty="0" smtClean="0"/>
              <a:t>Latinos </a:t>
            </a:r>
            <a:r>
              <a:rPr lang="en-US" dirty="0"/>
              <a:t>will disproportionally suffer the consequences of climate change such as:</a:t>
            </a:r>
          </a:p>
          <a:p>
            <a:pPr lvl="1"/>
            <a:r>
              <a:rPr lang="en-US" dirty="0"/>
              <a:t>C</a:t>
            </a:r>
            <a:r>
              <a:rPr lang="en-US" dirty="0" smtClean="0"/>
              <a:t>limate </a:t>
            </a:r>
            <a:r>
              <a:rPr lang="en-US" dirty="0"/>
              <a:t>warming’s EXTREME HEAT waves </a:t>
            </a:r>
            <a:endParaRPr lang="en-US" dirty="0" smtClean="0"/>
          </a:p>
          <a:p>
            <a:pPr lvl="1"/>
            <a:r>
              <a:rPr lang="en-US" dirty="0" smtClean="0"/>
              <a:t>Wider </a:t>
            </a:r>
            <a:r>
              <a:rPr lang="en-US" dirty="0"/>
              <a:t>vectors of disease and </a:t>
            </a:r>
            <a:r>
              <a:rPr lang="en-US" dirty="0" smtClean="0"/>
              <a:t>insects</a:t>
            </a:r>
            <a:endParaRPr lang="en-US" dirty="0"/>
          </a:p>
        </p:txBody>
      </p:sp>
    </p:spTree>
    <p:extLst>
      <p:ext uri="{BB962C8B-B14F-4D97-AF65-F5344CB8AC3E}">
        <p14:creationId xmlns:p14="http://schemas.microsoft.com/office/powerpoint/2010/main" val="160574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DISASTER PREPAREDNESS information in SPANISH WITH CULTURAL SENSITIVITY </a:t>
            </a:r>
          </a:p>
        </p:txBody>
      </p:sp>
      <p:sp>
        <p:nvSpPr>
          <p:cNvPr id="3" name="Content Placeholder 2"/>
          <p:cNvSpPr>
            <a:spLocks noGrp="1"/>
          </p:cNvSpPr>
          <p:nvPr>
            <p:ph idx="1"/>
          </p:nvPr>
        </p:nvSpPr>
        <p:spPr/>
        <p:txBody>
          <a:bodyPr/>
          <a:lstStyle/>
          <a:p>
            <a:r>
              <a:rPr lang="en-US" dirty="0" smtClean="0"/>
              <a:t>Pain black roof in reflective silver</a:t>
            </a:r>
          </a:p>
          <a:p>
            <a:r>
              <a:rPr lang="en-US" dirty="0" smtClean="0"/>
              <a:t>Awareness of flood hazards</a:t>
            </a:r>
            <a:endParaRPr lang="en-US" dirty="0"/>
          </a:p>
        </p:txBody>
      </p:sp>
    </p:spTree>
    <p:extLst>
      <p:ext uri="{BB962C8B-B14F-4D97-AF65-F5344CB8AC3E}">
        <p14:creationId xmlns:p14="http://schemas.microsoft.com/office/powerpoint/2010/main" val="144382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their rights</a:t>
            </a:r>
            <a:endParaRPr lang="en-US" dirty="0"/>
          </a:p>
        </p:txBody>
      </p:sp>
      <p:sp>
        <p:nvSpPr>
          <p:cNvPr id="3" name="Content Placeholder 2"/>
          <p:cNvSpPr>
            <a:spLocks noGrp="1"/>
          </p:cNvSpPr>
          <p:nvPr>
            <p:ph idx="1"/>
          </p:nvPr>
        </p:nvSpPr>
        <p:spPr/>
        <p:txBody>
          <a:bodyPr/>
          <a:lstStyle/>
          <a:p>
            <a:endParaRPr lang="en-US" dirty="0" smtClean="0"/>
          </a:p>
          <a:p>
            <a:r>
              <a:rPr lang="en-US" dirty="0" smtClean="0"/>
              <a:t>Fear </a:t>
            </a:r>
          </a:p>
          <a:p>
            <a:pPr lvl="1"/>
            <a:r>
              <a:rPr lang="en-US" dirty="0" smtClean="0"/>
              <a:t>Landlords: Immigration detractors?</a:t>
            </a:r>
          </a:p>
          <a:p>
            <a:pPr lvl="1"/>
            <a:r>
              <a:rPr lang="en-US" dirty="0" smtClean="0"/>
              <a:t>Certified translators</a:t>
            </a:r>
          </a:p>
        </p:txBody>
      </p:sp>
    </p:spTree>
    <p:extLst>
      <p:ext uri="{BB962C8B-B14F-4D97-AF65-F5344CB8AC3E}">
        <p14:creationId xmlns:p14="http://schemas.microsoft.com/office/powerpoint/2010/main" val="377049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their rights</a:t>
            </a:r>
            <a:endParaRPr lang="en-US" dirty="0"/>
          </a:p>
        </p:txBody>
      </p:sp>
      <p:sp>
        <p:nvSpPr>
          <p:cNvPr id="3" name="Content Placeholder 2"/>
          <p:cNvSpPr>
            <a:spLocks noGrp="1"/>
          </p:cNvSpPr>
          <p:nvPr>
            <p:ph idx="1"/>
          </p:nvPr>
        </p:nvSpPr>
        <p:spPr/>
        <p:txBody>
          <a:bodyPr/>
          <a:lstStyle/>
          <a:p>
            <a:r>
              <a:rPr lang="en-US" dirty="0" smtClean="0"/>
              <a:t>Written contracts</a:t>
            </a:r>
          </a:p>
          <a:p>
            <a:r>
              <a:rPr lang="en-US" dirty="0" smtClean="0"/>
              <a:t>No proof of financial sufficiency</a:t>
            </a:r>
          </a:p>
          <a:p>
            <a:r>
              <a:rPr lang="en-US" dirty="0" smtClean="0"/>
              <a:t>Justice of Peace court</a:t>
            </a:r>
            <a:endParaRPr lang="en-US" dirty="0"/>
          </a:p>
        </p:txBody>
      </p:sp>
    </p:spTree>
    <p:extLst>
      <p:ext uri="{BB962C8B-B14F-4D97-AF65-F5344CB8AC3E}">
        <p14:creationId xmlns:p14="http://schemas.microsoft.com/office/powerpoint/2010/main" val="348262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their rights</a:t>
            </a:r>
            <a:endParaRPr lang="en-US" dirty="0"/>
          </a:p>
        </p:txBody>
      </p:sp>
      <p:sp>
        <p:nvSpPr>
          <p:cNvPr id="3" name="Content Placeholder 2"/>
          <p:cNvSpPr>
            <a:spLocks noGrp="1"/>
          </p:cNvSpPr>
          <p:nvPr>
            <p:ph idx="1"/>
          </p:nvPr>
        </p:nvSpPr>
        <p:spPr/>
        <p:txBody>
          <a:bodyPr/>
          <a:lstStyle/>
          <a:p>
            <a:r>
              <a:rPr lang="en-US" dirty="0" smtClean="0"/>
              <a:t>Business need the presence of adults to come in</a:t>
            </a:r>
          </a:p>
          <a:p>
            <a:endParaRPr lang="en-US" dirty="0"/>
          </a:p>
        </p:txBody>
      </p:sp>
    </p:spTree>
    <p:extLst>
      <p:ext uri="{BB962C8B-B14F-4D97-AF65-F5344CB8AC3E}">
        <p14:creationId xmlns:p14="http://schemas.microsoft.com/office/powerpoint/2010/main" val="2469545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Trainings for landlords</a:t>
            </a:r>
            <a:endParaRPr lang="en-US" dirty="0"/>
          </a:p>
        </p:txBody>
      </p:sp>
      <p:sp>
        <p:nvSpPr>
          <p:cNvPr id="3" name="Content Placeholder 2"/>
          <p:cNvSpPr>
            <a:spLocks noGrp="1"/>
          </p:cNvSpPr>
          <p:nvPr>
            <p:ph idx="1"/>
          </p:nvPr>
        </p:nvSpPr>
        <p:spPr/>
        <p:txBody>
          <a:bodyPr/>
          <a:lstStyle/>
          <a:p>
            <a:r>
              <a:rPr lang="en-US" dirty="0" smtClean="0"/>
              <a:t>How to comply with regulations and codes.</a:t>
            </a:r>
            <a:endParaRPr lang="en-US" dirty="0"/>
          </a:p>
        </p:txBody>
      </p:sp>
    </p:spTree>
    <p:extLst>
      <p:ext uri="{BB962C8B-B14F-4D97-AF65-F5344CB8AC3E}">
        <p14:creationId xmlns:p14="http://schemas.microsoft.com/office/powerpoint/2010/main" val="3630629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Educate about rights</a:t>
            </a:r>
          </a:p>
          <a:p>
            <a:r>
              <a:rPr lang="en-US" dirty="0" smtClean="0"/>
              <a:t>Inform about climate change</a:t>
            </a:r>
          </a:p>
          <a:p>
            <a:r>
              <a:rPr lang="en-US" dirty="0" smtClean="0"/>
              <a:t>Enforce L. E. P. (Limited English Proficiency)</a:t>
            </a:r>
          </a:p>
          <a:p>
            <a:r>
              <a:rPr lang="en-US" dirty="0" smtClean="0"/>
              <a:t>Create fund: Every Latino in DE, $1 a month</a:t>
            </a:r>
            <a:endParaRPr lang="en-US" dirty="0"/>
          </a:p>
        </p:txBody>
      </p:sp>
    </p:spTree>
    <p:extLst>
      <p:ext uri="{BB962C8B-B14F-4D97-AF65-F5344CB8AC3E}">
        <p14:creationId xmlns:p14="http://schemas.microsoft.com/office/powerpoint/2010/main" val="297323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707689" cy="1752599"/>
          </a:xfrm>
        </p:spPr>
        <p:txBody>
          <a:bodyPr/>
          <a:lstStyle/>
          <a:p>
            <a:r>
              <a:rPr lang="en-US" dirty="0" smtClean="0"/>
              <a:t>Contribution of Latinos to the making of the USA</a:t>
            </a:r>
            <a:endParaRPr lang="en-US" dirty="0"/>
          </a:p>
        </p:txBody>
      </p:sp>
      <p:sp>
        <p:nvSpPr>
          <p:cNvPr id="3" name="Content Placeholder 2"/>
          <p:cNvSpPr>
            <a:spLocks noGrp="1"/>
          </p:cNvSpPr>
          <p:nvPr>
            <p:ph idx="1"/>
          </p:nvPr>
        </p:nvSpPr>
        <p:spPr/>
        <p:txBody>
          <a:bodyPr/>
          <a:lstStyle/>
          <a:p>
            <a:r>
              <a:rPr lang="en-US" dirty="0" smtClean="0"/>
              <a:t>Five contributions</a:t>
            </a:r>
            <a:endParaRPr lang="en-US" dirty="0"/>
          </a:p>
        </p:txBody>
      </p:sp>
    </p:spTree>
    <p:extLst>
      <p:ext uri="{BB962C8B-B14F-4D97-AF65-F5344CB8AC3E}">
        <p14:creationId xmlns:p14="http://schemas.microsoft.com/office/powerpoint/2010/main" val="962249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a:xfrm>
            <a:off x="1484310" y="2131963"/>
            <a:ext cx="10018713" cy="3659238"/>
          </a:xfrm>
        </p:spPr>
        <p:txBody>
          <a:bodyPr/>
          <a:lstStyle/>
          <a:p>
            <a:endParaRPr lang="en-US" dirty="0" smtClean="0"/>
          </a:p>
          <a:p>
            <a:r>
              <a:rPr lang="en-US" b="1" dirty="0"/>
              <a:t>Population estimates, July 1, 2018, (V2018</a:t>
            </a:r>
            <a:r>
              <a:rPr lang="en-US" b="1" dirty="0" smtClean="0"/>
              <a:t>)		</a:t>
            </a:r>
            <a:r>
              <a:rPr lang="en-US" b="1" dirty="0"/>
              <a:t>	967,171	</a:t>
            </a:r>
          </a:p>
          <a:p>
            <a:r>
              <a:rPr lang="en-US" dirty="0" smtClean="0"/>
              <a:t>Hispanic </a:t>
            </a:r>
            <a:r>
              <a:rPr lang="en-US" dirty="0"/>
              <a:t>or Latino, </a:t>
            </a:r>
            <a:r>
              <a:rPr lang="en-US" dirty="0" smtClean="0"/>
              <a:t>percent</a:t>
            </a:r>
            <a:r>
              <a:rPr lang="en-US" dirty="0"/>
              <a:t>	</a:t>
            </a:r>
            <a:r>
              <a:rPr lang="en-US" dirty="0" smtClean="0"/>
              <a:t>							9.3</a:t>
            </a:r>
            <a:r>
              <a:rPr lang="en-US" dirty="0"/>
              <a:t>%	</a:t>
            </a:r>
          </a:p>
          <a:p>
            <a:endParaRPr lang="en-US" dirty="0"/>
          </a:p>
        </p:txBody>
      </p:sp>
    </p:spTree>
    <p:extLst>
      <p:ext uri="{BB962C8B-B14F-4D97-AF65-F5344CB8AC3E}">
        <p14:creationId xmlns:p14="http://schemas.microsoft.com/office/powerpoint/2010/main" val="3375567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Immigrants</a:t>
            </a:r>
            <a:endParaRPr lang="en-US" dirty="0"/>
          </a:p>
        </p:txBody>
      </p:sp>
      <p:sp>
        <p:nvSpPr>
          <p:cNvPr id="3" name="Content Placeholder 2"/>
          <p:cNvSpPr>
            <a:spLocks noGrp="1"/>
          </p:cNvSpPr>
          <p:nvPr>
            <p:ph idx="1"/>
          </p:nvPr>
        </p:nvSpPr>
        <p:spPr/>
        <p:txBody>
          <a:bodyPr/>
          <a:lstStyle/>
          <a:p>
            <a:r>
              <a:rPr lang="en-US" dirty="0" smtClean="0"/>
              <a:t>4 workers needed to maintain Social Security</a:t>
            </a:r>
          </a:p>
          <a:p>
            <a:pPr lvl="1"/>
            <a:r>
              <a:rPr lang="en-US" dirty="0" smtClean="0"/>
              <a:t>Only two in current projections</a:t>
            </a:r>
          </a:p>
          <a:p>
            <a:pPr lvl="1"/>
            <a:r>
              <a:rPr lang="en-US" dirty="0" smtClean="0"/>
              <a:t>The more, the better</a:t>
            </a:r>
            <a:endParaRPr lang="en-US" dirty="0"/>
          </a:p>
        </p:txBody>
      </p:sp>
    </p:spTree>
    <p:extLst>
      <p:ext uri="{BB962C8B-B14F-4D97-AF65-F5344CB8AC3E}">
        <p14:creationId xmlns:p14="http://schemas.microsoft.com/office/powerpoint/2010/main" val="4274749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Latino culture</a:t>
            </a:r>
            <a:endParaRPr lang="en-US" dirty="0"/>
          </a:p>
        </p:txBody>
      </p:sp>
      <p:sp>
        <p:nvSpPr>
          <p:cNvPr id="3" name="Content Placeholder 2"/>
          <p:cNvSpPr>
            <a:spLocks noGrp="1"/>
          </p:cNvSpPr>
          <p:nvPr>
            <p:ph idx="1"/>
          </p:nvPr>
        </p:nvSpPr>
        <p:spPr/>
        <p:txBody>
          <a:bodyPr/>
          <a:lstStyle/>
          <a:p>
            <a:r>
              <a:rPr lang="en-US" dirty="0" smtClean="0"/>
              <a:t>Cultural environment and beyond</a:t>
            </a:r>
            <a:endParaRPr lang="en-US" dirty="0"/>
          </a:p>
        </p:txBody>
      </p:sp>
    </p:spTree>
    <p:extLst>
      <p:ext uri="{BB962C8B-B14F-4D97-AF65-F5344CB8AC3E}">
        <p14:creationId xmlns:p14="http://schemas.microsoft.com/office/powerpoint/2010/main" val="2819297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spent in housing</a:t>
            </a:r>
            <a:endParaRPr lang="en-US" dirty="0"/>
          </a:p>
        </p:txBody>
      </p:sp>
      <p:sp>
        <p:nvSpPr>
          <p:cNvPr id="3" name="Content Placeholder 2"/>
          <p:cNvSpPr>
            <a:spLocks noGrp="1"/>
          </p:cNvSpPr>
          <p:nvPr>
            <p:ph idx="1"/>
          </p:nvPr>
        </p:nvSpPr>
        <p:spPr/>
        <p:txBody>
          <a:bodyPr/>
          <a:lstStyle/>
          <a:p>
            <a:r>
              <a:rPr lang="en-US" dirty="0" smtClean="0"/>
              <a:t>Median gross rent: $1,076</a:t>
            </a:r>
          </a:p>
          <a:p>
            <a:r>
              <a:rPr lang="en-US" dirty="0"/>
              <a:t>Higher amount of occupants per house</a:t>
            </a:r>
          </a:p>
          <a:p>
            <a:endParaRPr lang="en-US" dirty="0"/>
          </a:p>
        </p:txBody>
      </p:sp>
    </p:spTree>
    <p:extLst>
      <p:ext uri="{BB962C8B-B14F-4D97-AF65-F5344CB8AC3E}">
        <p14:creationId xmlns:p14="http://schemas.microsoft.com/office/powerpoint/2010/main" val="1687634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a:t>
            </a:r>
            <a:endParaRPr lang="en-US" dirty="0"/>
          </a:p>
        </p:txBody>
      </p:sp>
      <p:sp>
        <p:nvSpPr>
          <p:cNvPr id="3" name="Content Placeholder 2"/>
          <p:cNvSpPr>
            <a:spLocks noGrp="1"/>
          </p:cNvSpPr>
          <p:nvPr>
            <p:ph idx="1"/>
          </p:nvPr>
        </p:nvSpPr>
        <p:spPr/>
        <p:txBody>
          <a:bodyPr/>
          <a:lstStyle/>
          <a:p>
            <a:pPr lvl="1"/>
            <a:r>
              <a:rPr lang="en-US" dirty="0"/>
              <a:t>Flooding and sea level rise of homes and neighborhoods</a:t>
            </a:r>
          </a:p>
          <a:p>
            <a:pPr lvl="2"/>
            <a:r>
              <a:rPr lang="en-US" dirty="0" smtClean="0"/>
              <a:t>Latino </a:t>
            </a:r>
            <a:r>
              <a:rPr lang="en-US" dirty="0"/>
              <a:t>community vulnerable to real estate </a:t>
            </a:r>
            <a:r>
              <a:rPr lang="en-US" dirty="0" smtClean="0"/>
              <a:t>scams</a:t>
            </a:r>
          </a:p>
          <a:p>
            <a:pPr lvl="2"/>
            <a:r>
              <a:rPr lang="en-US" dirty="0" smtClean="0"/>
              <a:t>Suffer greater impacts</a:t>
            </a:r>
          </a:p>
          <a:p>
            <a:pPr lvl="3"/>
            <a:r>
              <a:rPr lang="en-US" dirty="0" smtClean="0"/>
              <a:t>Trailer parks</a:t>
            </a:r>
          </a:p>
          <a:p>
            <a:pPr marL="0" indent="0">
              <a:buNone/>
            </a:pPr>
            <a:endParaRPr lang="en-US" dirty="0"/>
          </a:p>
        </p:txBody>
      </p:sp>
    </p:spTree>
    <p:extLst>
      <p:ext uri="{BB962C8B-B14F-4D97-AF65-F5344CB8AC3E}">
        <p14:creationId xmlns:p14="http://schemas.microsoft.com/office/powerpoint/2010/main" val="199547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Trailer parks</a:t>
            </a:r>
            <a:endParaRPr lang="en-US" dirty="0"/>
          </a:p>
        </p:txBody>
      </p:sp>
      <p:sp>
        <p:nvSpPr>
          <p:cNvPr id="3" name="Content Placeholder 2"/>
          <p:cNvSpPr>
            <a:spLocks noGrp="1"/>
          </p:cNvSpPr>
          <p:nvPr>
            <p:ph idx="1"/>
          </p:nvPr>
        </p:nvSpPr>
        <p:spPr/>
        <p:txBody>
          <a:bodyPr/>
          <a:lstStyle/>
          <a:p>
            <a:r>
              <a:rPr lang="en-US" dirty="0" smtClean="0"/>
              <a:t>Deteriorated conditions</a:t>
            </a:r>
          </a:p>
          <a:p>
            <a:r>
              <a:rPr lang="en-US" dirty="0" smtClean="0"/>
              <a:t>$1 a month goes to relocation fund</a:t>
            </a:r>
          </a:p>
        </p:txBody>
      </p:sp>
    </p:spTree>
    <p:extLst>
      <p:ext uri="{BB962C8B-B14F-4D97-AF65-F5344CB8AC3E}">
        <p14:creationId xmlns:p14="http://schemas.microsoft.com/office/powerpoint/2010/main" val="3888288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a:t>
            </a:r>
            <a:endParaRPr lang="en-US" dirty="0"/>
          </a:p>
        </p:txBody>
      </p:sp>
      <p:sp>
        <p:nvSpPr>
          <p:cNvPr id="3" name="Content Placeholder 2"/>
          <p:cNvSpPr>
            <a:spLocks noGrp="1"/>
          </p:cNvSpPr>
          <p:nvPr>
            <p:ph idx="1"/>
          </p:nvPr>
        </p:nvSpPr>
        <p:spPr/>
        <p:txBody>
          <a:bodyPr/>
          <a:lstStyle/>
          <a:p>
            <a:r>
              <a:rPr lang="en-US" dirty="0" smtClean="0"/>
              <a:t>Inequity of production: </a:t>
            </a:r>
          </a:p>
          <a:p>
            <a:pPr lvl="1"/>
            <a:r>
              <a:rPr lang="en-US" dirty="0" smtClean="0"/>
              <a:t>Top 10% population results in 50% of greengages production</a:t>
            </a:r>
          </a:p>
          <a:p>
            <a:r>
              <a:rPr lang="en-US" dirty="0" smtClean="0"/>
              <a:t>Equity for Latinos:</a:t>
            </a:r>
          </a:p>
          <a:p>
            <a:pPr lvl="1"/>
            <a:r>
              <a:rPr lang="en-US" dirty="0"/>
              <a:t>I</a:t>
            </a:r>
            <a:r>
              <a:rPr lang="en-US" dirty="0" smtClean="0"/>
              <a:t>ntentional </a:t>
            </a:r>
            <a:r>
              <a:rPr lang="en-US" dirty="0"/>
              <a:t>silence will be the new discrimination in society. </a:t>
            </a:r>
            <a:endParaRPr lang="en-US" dirty="0" smtClean="0"/>
          </a:p>
          <a:p>
            <a:pPr lvl="1"/>
            <a:r>
              <a:rPr lang="en-US" dirty="0" smtClean="0"/>
              <a:t>Public </a:t>
            </a:r>
            <a:r>
              <a:rPr lang="en-US" dirty="0"/>
              <a:t>policy must be science-based, not class-based.</a:t>
            </a:r>
          </a:p>
          <a:p>
            <a:pPr lvl="1"/>
            <a:endParaRPr lang="en-US" dirty="0" smtClean="0"/>
          </a:p>
          <a:p>
            <a:pPr lvl="1"/>
            <a:endParaRPr lang="en-US" dirty="0"/>
          </a:p>
        </p:txBody>
      </p:sp>
    </p:spTree>
    <p:extLst>
      <p:ext uri="{BB962C8B-B14F-4D97-AF65-F5344CB8AC3E}">
        <p14:creationId xmlns:p14="http://schemas.microsoft.com/office/powerpoint/2010/main" val="310952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163</TotalTime>
  <Words>372</Words>
  <Application>Microsoft Office PowerPoint</Application>
  <PresentationFormat>Widescreen</PresentationFormat>
  <Paragraphs>70</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Parallax</vt:lpstr>
      <vt:lpstr>Immigration Status and Rights in Fair Housing </vt:lpstr>
      <vt:lpstr>Contribution of Latinos to the making of the USA</vt:lpstr>
      <vt:lpstr>Population</vt:lpstr>
      <vt:lpstr>Immigrants</vt:lpstr>
      <vt:lpstr>Latino culture</vt:lpstr>
      <vt:lpstr>Income spent in housing</vt:lpstr>
      <vt:lpstr>Climate Change</vt:lpstr>
      <vt:lpstr>Trailer parks</vt:lpstr>
      <vt:lpstr>Climate change</vt:lpstr>
      <vt:lpstr>Climate change effects</vt:lpstr>
      <vt:lpstr>DISASTER PREPAREDNESS information in SPANISH WITH CULTURAL SENSITIVITY </vt:lpstr>
      <vt:lpstr>Know their rights</vt:lpstr>
      <vt:lpstr>Know their rights</vt:lpstr>
      <vt:lpstr>Know their rights</vt:lpstr>
      <vt:lpstr>Trainings for landlords</vt:lpstr>
      <vt:lpstr>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Charito Calvachi-Mateyko</dc:creator>
  <cp:lastModifiedBy>Fullman, Romona S. (DOS)</cp:lastModifiedBy>
  <cp:revision>17</cp:revision>
  <dcterms:created xsi:type="dcterms:W3CDTF">2019-04-29T01:33:57Z</dcterms:created>
  <dcterms:modified xsi:type="dcterms:W3CDTF">2019-04-29T22:05:23Z</dcterms:modified>
</cp:coreProperties>
</file>